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3"/>
  </p:sldMasterIdLst>
  <p:notesMasterIdLst>
    <p:notesMasterId r:id="rId22"/>
  </p:notesMasterIdLst>
  <p:sldIdLst>
    <p:sldId id="1154" r:id="rId4"/>
    <p:sldId id="1167" r:id="rId5"/>
    <p:sldId id="1164" r:id="rId6"/>
    <p:sldId id="1197" r:id="rId7"/>
    <p:sldId id="998" r:id="rId8"/>
    <p:sldId id="1196" r:id="rId9"/>
    <p:sldId id="1199" r:id="rId10"/>
    <p:sldId id="1200" r:id="rId11"/>
    <p:sldId id="1201" r:id="rId12"/>
    <p:sldId id="1202" r:id="rId13"/>
    <p:sldId id="1205" r:id="rId14"/>
    <p:sldId id="1207" r:id="rId15"/>
    <p:sldId id="1206" r:id="rId16"/>
    <p:sldId id="1209" r:id="rId17"/>
    <p:sldId id="1160" r:id="rId18"/>
    <p:sldId id="1211" r:id="rId19"/>
    <p:sldId id="1157" r:id="rId20"/>
    <p:sldId id="1166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84BC1C-9CD9-0B97-7797-6113365E274D}" name="Glen Denny" initials="GD" userId="S::glen.denny@baronweather.com::b6c072e3-4012-44bb-9a81-a030cfe746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BDC"/>
    <a:srgbClr val="0A638C"/>
    <a:srgbClr val="99C93D"/>
    <a:srgbClr val="0496D9"/>
    <a:srgbClr val="FF40FF"/>
    <a:srgbClr val="F2F2F2"/>
    <a:srgbClr val="CA0F2E"/>
    <a:srgbClr val="C90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2DA9E4-0BAC-41FF-AB62-CC6D9F44A803}" v="306" dt="2025-01-09T19:56:59.642"/>
  </p1510:revLst>
</p1510:revInfo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4"/>
    <p:restoredTop sz="89162" autoAdjust="0"/>
  </p:normalViewPr>
  <p:slideViewPr>
    <p:cSldViewPr snapToGrid="0">
      <p:cViewPr varScale="1">
        <p:scale>
          <a:sx n="98" d="100"/>
          <a:sy n="98" d="100"/>
        </p:scale>
        <p:origin x="104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5A1EE-2A93-E14E-B76A-C1E1183A4BDF}" type="datetimeFigureOut">
              <a:rPr lang="es-ES_tradnl" smtClean="0"/>
              <a:t>10/01/2025</a:t>
            </a:fld>
            <a:endParaRPr lang="es-ES_trad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s-ES_trad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125AD-0FF1-8046-8642-4D526A79E6C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544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125AD-0FF1-8046-8642-4D526A79E6C2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3640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CAF7D-3AEE-CE38-5E2B-8F9A268D8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3AA76-6543-3E91-BE53-7CF3AAA72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2B84DD-C646-CF17-C881-1F54B6208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313D7-A1B9-45B9-B17C-59B1701AC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37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5EAAC-F5C4-D99A-DFD8-F3026A645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2DC52-9D90-5354-107D-498E28121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13A2DA-82D6-60A3-8DD2-E2CA3FE92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DF03E-3D9C-3C11-3683-52428DC1E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93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07-172F-8927-2B7F-E17A10F23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2BE60E-7477-D393-86CC-897C140B4B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4CAEE-BA28-82AC-7133-69A0B785B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E5BE8-9EC4-26D8-647B-D8EE262DD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37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8A514-846B-8E61-3333-D6A09457B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DCED2E-1A14-7C93-BEE9-4D5C4F62A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D03438-24AD-E853-382C-93B09B495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86923-66DE-CCDD-CACE-004982B957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2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FB992-C140-D038-B05B-A0714A4E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42BA04-1808-B29F-23FA-0714505ED4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858C6-2F90-24DA-C643-10A8CF921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AAB01-21D7-DAB8-3FB2-A951944DA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1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66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7E841-6320-1E77-59F7-69EF90E95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BE39A-C690-FDFC-F75C-7C41AF6A3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37CC50-05F9-2B45-BDCD-CBB3C31F42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6217F-972F-C238-716C-2FF7718D9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87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125AD-0FF1-8046-8642-4D526A79E6C2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3658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Closing discussion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59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1EFA2-CB23-1BC0-72DD-FAC13CAC8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5B8EAB-D559-8DD2-314A-E508B0F98A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A79CAB-D42F-0A26-168A-2B053C6B1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EAEA8-2E3D-E433-4ECF-E639F5AC8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37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4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45597-9B04-A033-0727-40A75A455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21FB3B-1519-84F3-37BD-3F3B0E05D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8A3CF9-35D3-5331-E87B-6B936CF5A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86A0A-A78D-B323-890A-414EDB28E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35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34B79-4B92-F8A4-397C-5280EB436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B4DCC2-5E52-1A2D-BB2A-22BF66C91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9E0F0F-43C9-2CE5-A554-ABD612596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ACEE2-2081-5335-E2A4-97B1AB7D3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28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084C3-DBFD-35EC-D93F-96F688431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478650-54AC-AEF5-D720-5DE7653E97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A7567-BF51-0A20-1C86-21CE836BA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D6703-E0AE-1455-E23E-907577BE6B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77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4F158-85CB-ACC0-FA3D-669CC13A8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8E3E1F-E9B8-65E2-8AB6-7E3960681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893995-DDEF-16B0-F542-6A24DF852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8EED6-688A-6E3A-FFEF-2A9A6E37C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26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7E64A-D775-BB13-16A1-B005747D4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21D08E-ECCB-2FCA-B808-3FB9043B6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C306F-87EE-38DD-E9A2-C19365E98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3CDC0-2EF9-4E74-1D6A-69165B5FD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EF7E-D5F8-481F-9DB3-18AACD79D7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5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Right-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F6C646C2-FBCD-4F47-A62F-ECB1F73888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4762" y="5614606"/>
            <a:ext cx="559038" cy="48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04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5ACBF0"/>
          </p15:clr>
        </p15:guide>
        <p15:guide id="2" pos="7152">
          <p15:clr>
            <a:srgbClr val="5ACBF0"/>
          </p15:clr>
        </p15:guide>
        <p15:guide id="3" orient="horz" pos="480">
          <p15:clr>
            <a:srgbClr val="5ACBF0"/>
          </p15:clr>
        </p15:guide>
        <p15:guide id="4" orient="horz" pos="3840">
          <p15:clr>
            <a:srgbClr val="5ACBF0"/>
          </p15:clr>
        </p15:guide>
        <p15:guide id="5" orient="horz" pos="2160">
          <p15:clr>
            <a:srgbClr val="A4A3A4"/>
          </p15:clr>
        </p15:guide>
        <p15:guide id="6" pos="3840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Left-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F6C646C2-FBCD-4F47-A62F-ECB1F73888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614606"/>
            <a:ext cx="559038" cy="48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55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5ACBF0"/>
          </p15:clr>
        </p15:guide>
        <p15:guide id="2" pos="7152">
          <p15:clr>
            <a:srgbClr val="5ACBF0"/>
          </p15:clr>
        </p15:guide>
        <p15:guide id="3" orient="horz" pos="480">
          <p15:clr>
            <a:srgbClr val="5ACBF0"/>
          </p15:clr>
        </p15:guide>
        <p15:guide id="4" orient="horz" pos="3840">
          <p15:clr>
            <a:srgbClr val="5ACBF0"/>
          </p15:clr>
        </p15:guide>
        <p15:guide id="5" orient="horz" pos="2160">
          <p15:clr>
            <a:srgbClr val="A4A3A4"/>
          </p15:clr>
        </p15:guide>
        <p15:guide id="6" pos="3840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| Background Image">
            <a:extLst>
              <a:ext uri="{FF2B5EF4-FFF2-40B4-BE49-F238E27FC236}">
                <a16:creationId xmlns:a16="http://schemas.microsoft.com/office/drawing/2014/main" id="{934A0DFB-1888-53A3-083D-02FFBE1F9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| Title">
            <a:extLst>
              <a:ext uri="{FF2B5EF4-FFF2-40B4-BE49-F238E27FC236}">
                <a16:creationId xmlns:a16="http://schemas.microsoft.com/office/drawing/2014/main" id="{158A5D92-037E-7F85-6868-2486B98D2A51}"/>
              </a:ext>
            </a:extLst>
          </p:cNvPr>
          <p:cNvSpPr txBox="1"/>
          <p:nvPr userDrawn="1"/>
        </p:nvSpPr>
        <p:spPr>
          <a:xfrm>
            <a:off x="4280510" y="5809425"/>
            <a:ext cx="4427785" cy="2330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Helvetica Neue Medium" panose="02000503000000020004" pitchFamily="2" charset="0"/>
                <a:cs typeface="Segoe UI" panose="020B0502040204020203" pitchFamily="34" charset="0"/>
              </a:rPr>
              <a:t>TITLE</a:t>
            </a:r>
          </a:p>
        </p:txBody>
      </p:sp>
      <p:sp>
        <p:nvSpPr>
          <p:cNvPr id="4" name="TEXT | Name">
            <a:extLst>
              <a:ext uri="{FF2B5EF4-FFF2-40B4-BE49-F238E27FC236}">
                <a16:creationId xmlns:a16="http://schemas.microsoft.com/office/drawing/2014/main" id="{E8AAA8EA-8036-9086-46E8-7FD313AEDD78}"/>
              </a:ext>
            </a:extLst>
          </p:cNvPr>
          <p:cNvSpPr txBox="1"/>
          <p:nvPr userDrawn="1"/>
        </p:nvSpPr>
        <p:spPr>
          <a:xfrm>
            <a:off x="4164900" y="5249651"/>
            <a:ext cx="1831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2F2F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First Last</a:t>
            </a:r>
          </a:p>
        </p:txBody>
      </p:sp>
      <p:cxnSp>
        <p:nvCxnSpPr>
          <p:cNvPr id="5" name="White Divider Line">
            <a:extLst>
              <a:ext uri="{FF2B5EF4-FFF2-40B4-BE49-F238E27FC236}">
                <a16:creationId xmlns:a16="http://schemas.microsoft.com/office/drawing/2014/main" id="{5FF3A0FD-AC73-552D-8435-15F0CEED797B}"/>
              </a:ext>
            </a:extLst>
          </p:cNvPr>
          <p:cNvCxnSpPr>
            <a:cxnSpLocks/>
          </p:cNvCxnSpPr>
          <p:nvPr userDrawn="1"/>
        </p:nvCxnSpPr>
        <p:spPr>
          <a:xfrm>
            <a:off x="3956987" y="5299414"/>
            <a:ext cx="0" cy="781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aron Logo (Horizontal)">
            <a:extLst>
              <a:ext uri="{FF2B5EF4-FFF2-40B4-BE49-F238E27FC236}">
                <a16:creationId xmlns:a16="http://schemas.microsoft.com/office/drawing/2014/main" id="{532D031E-2C73-9F11-0EC0-B3EF49446D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795" y="5268934"/>
            <a:ext cx="2788657" cy="854232"/>
          </a:xfrm>
          <a:prstGeom prst="rect">
            <a:avLst/>
          </a:prstGeom>
        </p:spPr>
      </p:pic>
      <p:sp>
        <p:nvSpPr>
          <p:cNvPr id="7" name="TEXT | Date">
            <a:extLst>
              <a:ext uri="{FF2B5EF4-FFF2-40B4-BE49-F238E27FC236}">
                <a16:creationId xmlns:a16="http://schemas.microsoft.com/office/drawing/2014/main" id="{77535A58-F0BC-FE06-2833-D219A1DCE591}"/>
              </a:ext>
            </a:extLst>
          </p:cNvPr>
          <p:cNvSpPr txBox="1"/>
          <p:nvPr userDrawn="1"/>
        </p:nvSpPr>
        <p:spPr>
          <a:xfrm>
            <a:off x="9129909" y="700430"/>
            <a:ext cx="2284870" cy="2330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Helvetica Neue Medium" panose="02000503000000020004" pitchFamily="2" charset="0"/>
                <a:cs typeface="Segoe UI" panose="020B0502040204020203" pitchFamily="34" charset="0"/>
              </a:rPr>
              <a:t>MARCH 01, 2023</a:t>
            </a:r>
          </a:p>
        </p:txBody>
      </p:sp>
      <p:sp>
        <p:nvSpPr>
          <p:cNvPr id="8" name="TEXT | Subheader">
            <a:extLst>
              <a:ext uri="{FF2B5EF4-FFF2-40B4-BE49-F238E27FC236}">
                <a16:creationId xmlns:a16="http://schemas.microsoft.com/office/drawing/2014/main" id="{17A7BFE4-0D03-DDDF-F53B-693372229DCB}"/>
              </a:ext>
            </a:extLst>
          </p:cNvPr>
          <p:cNvSpPr txBox="1"/>
          <p:nvPr userDrawn="1"/>
        </p:nvSpPr>
        <p:spPr>
          <a:xfrm>
            <a:off x="703617" y="3104365"/>
            <a:ext cx="7579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spc="3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FOR CRITICAL DECISIONS.</a:t>
            </a:r>
          </a:p>
        </p:txBody>
      </p:sp>
      <p:sp>
        <p:nvSpPr>
          <p:cNvPr id="9" name="TEXT | Header">
            <a:extLst>
              <a:ext uri="{FF2B5EF4-FFF2-40B4-BE49-F238E27FC236}">
                <a16:creationId xmlns:a16="http://schemas.microsoft.com/office/drawing/2014/main" id="{B9132A71-8F9E-2F6B-FD2B-1C7E87E2EDA6}"/>
              </a:ext>
            </a:extLst>
          </p:cNvPr>
          <p:cNvSpPr txBox="1">
            <a:spLocks/>
          </p:cNvSpPr>
          <p:nvPr userDrawn="1"/>
        </p:nvSpPr>
        <p:spPr>
          <a:xfrm>
            <a:off x="703617" y="1058185"/>
            <a:ext cx="9878678" cy="20056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Superior </a:t>
            </a:r>
          </a:p>
          <a:p>
            <a:pPr marL="0" marR="0" lvl="0" indent="0" algn="l" defTabSz="914400" rtl="0" eaLnBrk="1" fontAlgn="auto" latinLnBrk="0" hangingPunct="1">
              <a:lnSpc>
                <a:spcPts val="8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Weather Solutions</a:t>
            </a:r>
            <a:endParaRPr kumimoji="0" lang="en-US" sz="88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947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5ACBF0"/>
          </p15:clr>
        </p15:guide>
        <p15:guide id="2" pos="7152">
          <p15:clr>
            <a:srgbClr val="5ACBF0"/>
          </p15:clr>
        </p15:guide>
        <p15:guide id="3" orient="horz" pos="480">
          <p15:clr>
            <a:srgbClr val="5ACBF0"/>
          </p15:clr>
        </p15:guide>
        <p15:guide id="4" orient="horz" pos="3840">
          <p15:clr>
            <a:srgbClr val="5ACBF0"/>
          </p15:clr>
        </p15:guide>
        <p15:guide id="5" orient="horz" pos="2160">
          <p15:clr>
            <a:srgbClr val="A4A3A4"/>
          </p15:clr>
        </p15:guide>
        <p15:guide id="6" pos="3840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FE8DE6-879D-C2CA-6519-A195BC441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29A7-DECE-49BF-A78E-E66A3BDBEC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EA791F-126E-F493-FB86-7E602470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B2037-4CFD-5462-9DB1-6411DC45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CBA1-0138-43BF-9A72-62E46F242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4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38848-30B3-A804-0E5F-24D9D1A93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6614" y="-29559"/>
            <a:ext cx="12285228" cy="6917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2E23D6-786A-4CFC-6256-FD0101A365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66422" y="834697"/>
            <a:ext cx="4659157" cy="518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72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849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7152">
          <p15:clr>
            <a:srgbClr val="FBAE40"/>
          </p15:clr>
        </p15:guide>
        <p15:guide id="3" pos="528">
          <p15:clr>
            <a:srgbClr val="FBAE40"/>
          </p15:clr>
        </p15:guide>
        <p15:guide id="4" orient="horz" pos="3792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115551-F140-B3E2-B8F3-CAD28654B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8929C-B0A3-D3A0-0223-79352EED4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5D615-C1B1-C93D-F25E-5047E94EC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C29A7-DECE-49BF-A78E-E66A3BDBEC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47A86-A0EC-BDD8-E7CF-18936F685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A9336-6D97-5236-B898-6A45A4A40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8CBA1-0138-43BF-9A72-62E46F242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8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6" r:id="rId4"/>
    <p:sldLayoutId id="2147483686" r:id="rId5"/>
    <p:sldLayoutId id="214748368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3" pos="528" userDrawn="1">
          <p15:clr>
            <a:srgbClr val="A4A3A4"/>
          </p15:clr>
        </p15:guide>
        <p15:guide id="4" pos="7152" userDrawn="1">
          <p15:clr>
            <a:srgbClr val="A4A3A4"/>
          </p15:clr>
        </p15:guide>
        <p15:guide id="5" orient="horz" pos="3840" userDrawn="1">
          <p15:clr>
            <a:srgbClr val="A4A3A4"/>
          </p15:clr>
        </p15:guide>
        <p15:guide id="6" pos="3840" userDrawn="1">
          <p15:clr>
            <a:srgbClr val="C35EA4"/>
          </p15:clr>
        </p15:guide>
        <p15:guide id="7" orient="horz" pos="216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612471A-C0A2-44F5-0778-7EB07FA82A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6614" y="-29559"/>
            <a:ext cx="12285228" cy="6917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6D893F-389F-C738-437B-97B4CBE65D44}"/>
              </a:ext>
            </a:extLst>
          </p:cNvPr>
          <p:cNvSpPr txBox="1"/>
          <p:nvPr/>
        </p:nvSpPr>
        <p:spPr>
          <a:xfrm>
            <a:off x="8839195" y="5825404"/>
            <a:ext cx="26458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spc="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JANUARY 15, 2025</a:t>
            </a:r>
          </a:p>
        </p:txBody>
      </p:sp>
      <p:sp>
        <p:nvSpPr>
          <p:cNvPr id="4" name="Text_Header">
            <a:extLst>
              <a:ext uri="{FF2B5EF4-FFF2-40B4-BE49-F238E27FC236}">
                <a16:creationId xmlns:a16="http://schemas.microsoft.com/office/drawing/2014/main" id="{2F221011-E3F3-1E59-E468-95D569ABCB4F}"/>
              </a:ext>
            </a:extLst>
          </p:cNvPr>
          <p:cNvSpPr txBox="1">
            <a:spLocks/>
          </p:cNvSpPr>
          <p:nvPr/>
        </p:nvSpPr>
        <p:spPr>
          <a:xfrm>
            <a:off x="817065" y="1711770"/>
            <a:ext cx="9680698" cy="313263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6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Enhancing Emergency Response </a:t>
            </a:r>
            <a:r>
              <a:rPr lang="en-US" sz="6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with Real-Time Weather Intelligence</a:t>
            </a:r>
          </a:p>
        </p:txBody>
      </p:sp>
      <p:pic>
        <p:nvPicPr>
          <p:cNvPr id="11" name="IMAGE | Profile Photo (Circle Cropped)">
            <a:extLst>
              <a:ext uri="{FF2B5EF4-FFF2-40B4-BE49-F238E27FC236}">
                <a16:creationId xmlns:a16="http://schemas.microsoft.com/office/drawing/2014/main" id="{2DCB7B41-D7B6-D774-ECB8-0A0BFC09AD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4489" y="5258142"/>
            <a:ext cx="818161" cy="818161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sp>
        <p:nvSpPr>
          <p:cNvPr id="13" name="TEXT | Title">
            <a:extLst>
              <a:ext uri="{FF2B5EF4-FFF2-40B4-BE49-F238E27FC236}">
                <a16:creationId xmlns:a16="http://schemas.microsoft.com/office/drawing/2014/main" id="{D382F88B-732D-4E81-8DD6-52477F3189E7}"/>
              </a:ext>
            </a:extLst>
          </p:cNvPr>
          <p:cNvSpPr txBox="1"/>
          <p:nvPr/>
        </p:nvSpPr>
        <p:spPr>
          <a:xfrm>
            <a:off x="2328761" y="5798136"/>
            <a:ext cx="5902066" cy="2330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Helvetica Neue Medium" panose="02000503000000020004" pitchFamily="2" charset="0"/>
                <a:cs typeface="Segoe UI" panose="020B0502040204020203" pitchFamily="34" charset="0"/>
              </a:rPr>
              <a:t>BARON SALES ENGINEER | METEOROLOGIST</a:t>
            </a:r>
          </a:p>
        </p:txBody>
      </p:sp>
      <p:sp>
        <p:nvSpPr>
          <p:cNvPr id="14" name="TEXT | Name">
            <a:extLst>
              <a:ext uri="{FF2B5EF4-FFF2-40B4-BE49-F238E27FC236}">
                <a16:creationId xmlns:a16="http://schemas.microsoft.com/office/drawing/2014/main" id="{DA7DD759-5335-76EF-A63E-F5C8E01FAEC8}"/>
              </a:ext>
            </a:extLst>
          </p:cNvPr>
          <p:cNvSpPr txBox="1"/>
          <p:nvPr/>
        </p:nvSpPr>
        <p:spPr>
          <a:xfrm>
            <a:off x="2213150" y="5238362"/>
            <a:ext cx="655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2F2F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Dan Gallagher</a:t>
            </a:r>
          </a:p>
        </p:txBody>
      </p:sp>
      <p:cxnSp>
        <p:nvCxnSpPr>
          <p:cNvPr id="15" name="White Divider Line">
            <a:extLst>
              <a:ext uri="{FF2B5EF4-FFF2-40B4-BE49-F238E27FC236}">
                <a16:creationId xmlns:a16="http://schemas.microsoft.com/office/drawing/2014/main" id="{6278971A-4F71-BC67-872B-342532C750D5}"/>
              </a:ext>
            </a:extLst>
          </p:cNvPr>
          <p:cNvCxnSpPr>
            <a:cxnSpLocks/>
          </p:cNvCxnSpPr>
          <p:nvPr/>
        </p:nvCxnSpPr>
        <p:spPr>
          <a:xfrm>
            <a:off x="2005238" y="5276351"/>
            <a:ext cx="0" cy="781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6DEEF93-C832-BAFC-F902-83759C341D2C}"/>
              </a:ext>
            </a:extLst>
          </p:cNvPr>
          <p:cNvGrpSpPr/>
          <p:nvPr/>
        </p:nvGrpSpPr>
        <p:grpSpPr>
          <a:xfrm>
            <a:off x="826590" y="728967"/>
            <a:ext cx="9522758" cy="509281"/>
            <a:chOff x="726475" y="704819"/>
            <a:chExt cx="11474561" cy="613667"/>
          </a:xfrm>
        </p:grpSpPr>
        <p:sp>
          <p:nvSpPr>
            <p:cNvPr id="5" name="Text_Header">
              <a:extLst>
                <a:ext uri="{FF2B5EF4-FFF2-40B4-BE49-F238E27FC236}">
                  <a16:creationId xmlns:a16="http://schemas.microsoft.com/office/drawing/2014/main" id="{B9488ABA-EA48-86FB-2C8A-22471BBB946B}"/>
                </a:ext>
              </a:extLst>
            </p:cNvPr>
            <p:cNvSpPr txBox="1">
              <a:spLocks/>
            </p:cNvSpPr>
            <p:nvPr/>
          </p:nvSpPr>
          <p:spPr>
            <a:xfrm>
              <a:off x="5285974" y="754609"/>
              <a:ext cx="6915062" cy="4462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ts val="3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300" normalizeH="0" baseline="0" noProof="0" dirty="0">
                  <a:ln>
                    <a:noFill/>
                  </a:ln>
                  <a:solidFill>
                    <a:srgbClr val="6FCBDC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WEATHER PARTNERSHIP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50D704-50B9-6D77-D63F-3D0327F5B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079314" y="704819"/>
              <a:ext cx="2045546" cy="6136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380BE0-3208-ECD1-D227-461890138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26475" y="736301"/>
              <a:ext cx="1797765" cy="55070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1E4244-D8F8-23E4-E889-54DEE867F017}"/>
                </a:ext>
              </a:extLst>
            </p:cNvPr>
            <p:cNvCxnSpPr/>
            <p:nvPr/>
          </p:nvCxnSpPr>
          <p:spPr>
            <a:xfrm>
              <a:off x="2867483" y="754609"/>
              <a:ext cx="0" cy="550701"/>
            </a:xfrm>
            <a:prstGeom prst="line">
              <a:avLst/>
            </a:prstGeom>
            <a:ln w="9525">
              <a:solidFill>
                <a:srgbClr val="6FCB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3E1350-F517-014E-DE25-468F89ECEA3A}"/>
              </a:ext>
            </a:extLst>
          </p:cNvPr>
          <p:cNvGrpSpPr/>
          <p:nvPr/>
        </p:nvGrpSpPr>
        <p:grpSpPr>
          <a:xfrm>
            <a:off x="-14253836" y="0"/>
            <a:ext cx="13865854" cy="6887676"/>
            <a:chOff x="-2933700" y="-16229"/>
            <a:chExt cx="13865854" cy="6887676"/>
          </a:xfrm>
        </p:grpSpPr>
        <p:pic>
          <p:nvPicPr>
            <p:cNvPr id="12" name="Curve">
              <a:extLst>
                <a:ext uri="{FF2B5EF4-FFF2-40B4-BE49-F238E27FC236}">
                  <a16:creationId xmlns:a16="http://schemas.microsoft.com/office/drawing/2014/main" id="{6830D2F7-8D77-83E4-3A17-4625932D5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48" r="31674"/>
            <a:stretch/>
          </p:blipFill>
          <p:spPr>
            <a:xfrm>
              <a:off x="2568082" y="-16228"/>
              <a:ext cx="8364072" cy="688767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C85BCEE-CCC1-1589-2E68-94BC5F109B39}"/>
                </a:ext>
              </a:extLst>
            </p:cNvPr>
            <p:cNvSpPr/>
            <p:nvPr/>
          </p:nvSpPr>
          <p:spPr>
            <a:xfrm>
              <a:off x="-2933700" y="-16229"/>
              <a:ext cx="6961679" cy="6882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9448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06D9C-8E0E-3470-5B10-38B310A42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155D77-062C-CC96-6034-4639875EC5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7359" y="581213"/>
            <a:ext cx="11397281" cy="5695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FECFAB-A178-8E50-DD0C-413CE02C4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6420" y="6012381"/>
            <a:ext cx="927380" cy="2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9279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06D46-CD04-D46F-9E15-55885B4F4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C9861F-C4BA-593F-5D5A-31A410A045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0775" y="656682"/>
            <a:ext cx="11190449" cy="5544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3518BF-2D32-6910-0A5A-49070C40A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6420" y="6012381"/>
            <a:ext cx="927380" cy="2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144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83482-614A-D176-2528-F814A581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871D24-EA5E-3632-30B5-ADBC742F36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0775" y="951779"/>
            <a:ext cx="11190449" cy="495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FC5B1-C6BD-9B72-BE1C-FC8491881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6420" y="6012381"/>
            <a:ext cx="927380" cy="2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012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534EC-C7A5-C01E-5B2F-A3682B133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70B141-C828-34CE-053B-E404000B2C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5968" y="581213"/>
            <a:ext cx="10780063" cy="5695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16493-B026-3663-8996-6BF825EDC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6420" y="6012381"/>
            <a:ext cx="927380" cy="2840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89F33E-A28D-B1D8-249B-B9759C9F1561}"/>
              </a:ext>
            </a:extLst>
          </p:cNvPr>
          <p:cNvGrpSpPr/>
          <p:nvPr/>
        </p:nvGrpSpPr>
        <p:grpSpPr>
          <a:xfrm flipH="1">
            <a:off x="12108866" y="0"/>
            <a:ext cx="13865854" cy="6887676"/>
            <a:chOff x="-2933700" y="-16229"/>
            <a:chExt cx="13865854" cy="6887676"/>
          </a:xfrm>
        </p:grpSpPr>
        <p:pic>
          <p:nvPicPr>
            <p:cNvPr id="3" name="Curve">
              <a:extLst>
                <a:ext uri="{FF2B5EF4-FFF2-40B4-BE49-F238E27FC236}">
                  <a16:creationId xmlns:a16="http://schemas.microsoft.com/office/drawing/2014/main" id="{525B4ECD-A83B-5D6C-6741-021549535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48" r="31674"/>
            <a:stretch/>
          </p:blipFill>
          <p:spPr>
            <a:xfrm>
              <a:off x="2568082" y="-16228"/>
              <a:ext cx="8364072" cy="68876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C9E739-8C88-2D3A-A71F-EFA05DFAAB5C}"/>
                </a:ext>
              </a:extLst>
            </p:cNvPr>
            <p:cNvSpPr/>
            <p:nvPr/>
          </p:nvSpPr>
          <p:spPr>
            <a:xfrm>
              <a:off x="-2933700" y="-16229"/>
              <a:ext cx="6961679" cy="6882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687059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97EAF-DC78-8FA2-BB90-EE9EE4EE5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72303-8F74-6BB8-79B1-86BA7DC4F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427340" y="-9992"/>
            <a:ext cx="13833855" cy="92254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3809A3C-3535-EFCA-50D0-F59C23BBBBEC}"/>
              </a:ext>
            </a:extLst>
          </p:cNvPr>
          <p:cNvGrpSpPr/>
          <p:nvPr/>
        </p:nvGrpSpPr>
        <p:grpSpPr>
          <a:xfrm>
            <a:off x="-13498344" y="0"/>
            <a:ext cx="13865854" cy="6887676"/>
            <a:chOff x="-2933700" y="-16229"/>
            <a:chExt cx="13865854" cy="6887676"/>
          </a:xfrm>
        </p:grpSpPr>
        <p:pic>
          <p:nvPicPr>
            <p:cNvPr id="6" name="Curve">
              <a:extLst>
                <a:ext uri="{FF2B5EF4-FFF2-40B4-BE49-F238E27FC236}">
                  <a16:creationId xmlns:a16="http://schemas.microsoft.com/office/drawing/2014/main" id="{F15B6AAA-9802-4C63-4808-6795AA706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8" r="31674"/>
            <a:stretch/>
          </p:blipFill>
          <p:spPr>
            <a:xfrm>
              <a:off x="2568082" y="-16228"/>
              <a:ext cx="8364072" cy="68876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F19DEF-8686-FEF3-583D-49FCB37E86A0}"/>
                </a:ext>
              </a:extLst>
            </p:cNvPr>
            <p:cNvSpPr/>
            <p:nvPr/>
          </p:nvSpPr>
          <p:spPr>
            <a:xfrm>
              <a:off x="-2933700" y="-16229"/>
              <a:ext cx="6961679" cy="6882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_Header">
            <a:extLst>
              <a:ext uri="{FF2B5EF4-FFF2-40B4-BE49-F238E27FC236}">
                <a16:creationId xmlns:a16="http://schemas.microsoft.com/office/drawing/2014/main" id="{09F447EB-A46C-F476-9560-58A16508FFEF}"/>
              </a:ext>
            </a:extLst>
          </p:cNvPr>
          <p:cNvSpPr txBox="1">
            <a:spLocks/>
          </p:cNvSpPr>
          <p:nvPr/>
        </p:nvSpPr>
        <p:spPr>
          <a:xfrm>
            <a:off x="724845" y="758059"/>
            <a:ext cx="4331476" cy="1956566"/>
          </a:xfrm>
          <a:prstGeom prst="rect">
            <a:avLst/>
          </a:prstGeom>
          <a:effectLst>
            <a:outerShdw blurRad="63500" dist="357997" sx="167963" sy="167963" algn="ctr" rotWithShape="0">
              <a:prstClr val="black">
                <a:alpha val="75654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Public Safety </a:t>
            </a:r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Package</a:t>
            </a:r>
            <a:endParaRPr kumimoji="0" lang="en-US" sz="40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_Header">
            <a:extLst>
              <a:ext uri="{FF2B5EF4-FFF2-40B4-BE49-F238E27FC236}">
                <a16:creationId xmlns:a16="http://schemas.microsoft.com/office/drawing/2014/main" id="{20B4DAFF-0212-0120-CB9A-938A46DE3B9A}"/>
              </a:ext>
            </a:extLst>
          </p:cNvPr>
          <p:cNvSpPr txBox="1">
            <a:spLocks/>
          </p:cNvSpPr>
          <p:nvPr/>
        </p:nvSpPr>
        <p:spPr>
          <a:xfrm>
            <a:off x="8590441" y="998154"/>
            <a:ext cx="7640159" cy="5270500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</a:pPr>
            <a:endParaRPr lang="en-US" sz="2800" dirty="0"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C5B34B-2F16-381E-7431-7BAB13088AB6}"/>
              </a:ext>
            </a:extLst>
          </p:cNvPr>
          <p:cNvGrpSpPr/>
          <p:nvPr/>
        </p:nvGrpSpPr>
        <p:grpSpPr>
          <a:xfrm flipH="1">
            <a:off x="4507916" y="0"/>
            <a:ext cx="13865854" cy="6887676"/>
            <a:chOff x="-2933700" y="-16229"/>
            <a:chExt cx="13865854" cy="6887676"/>
          </a:xfrm>
        </p:grpSpPr>
        <p:pic>
          <p:nvPicPr>
            <p:cNvPr id="10" name="Curve">
              <a:extLst>
                <a:ext uri="{FF2B5EF4-FFF2-40B4-BE49-F238E27FC236}">
                  <a16:creationId xmlns:a16="http://schemas.microsoft.com/office/drawing/2014/main" id="{83534663-A0F2-ED61-EC98-9CF750CA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8" r="31674"/>
            <a:stretch/>
          </p:blipFill>
          <p:spPr>
            <a:xfrm>
              <a:off x="2568082" y="-16228"/>
              <a:ext cx="8364072" cy="688767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3370CB-EC1A-8B14-446F-5566519E68E0}"/>
                </a:ext>
              </a:extLst>
            </p:cNvPr>
            <p:cNvSpPr/>
            <p:nvPr/>
          </p:nvSpPr>
          <p:spPr>
            <a:xfrm>
              <a:off x="-2933700" y="-16229"/>
              <a:ext cx="6961679" cy="6882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4" name="Table">
            <a:extLst>
              <a:ext uri="{FF2B5EF4-FFF2-40B4-BE49-F238E27FC236}">
                <a16:creationId xmlns:a16="http://schemas.microsoft.com/office/drawing/2014/main" id="{863C91C0-8621-C471-3DDC-40700BB83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430901"/>
              </p:ext>
            </p:extLst>
          </p:nvPr>
        </p:nvGraphicFramePr>
        <p:xfrm>
          <a:off x="5145806" y="702311"/>
          <a:ext cx="6176800" cy="547751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1074">
                  <a:extLst>
                    <a:ext uri="{9D8B030D-6E8A-4147-A177-3AD203B41FA5}">
                      <a16:colId xmlns:a16="http://schemas.microsoft.com/office/drawing/2014/main" val="1869734825"/>
                    </a:ext>
                  </a:extLst>
                </a:gridCol>
                <a:gridCol w="3895726">
                  <a:extLst>
                    <a:ext uri="{9D8B030D-6E8A-4147-A177-3AD203B41FA5}">
                      <a16:colId xmlns:a16="http://schemas.microsoft.com/office/drawing/2014/main" val="1624517032"/>
                    </a:ext>
                  </a:extLst>
                </a:gridCol>
              </a:tblGrid>
              <a:tr h="366010">
                <a:tc>
                  <a:txBody>
                    <a:bodyPr/>
                    <a:lstStyle/>
                    <a:p>
                      <a:pPr algn="l"/>
                      <a:r>
                        <a:rPr lang="en-US" sz="1100" b="0" spc="300" dirty="0">
                          <a:ln>
                            <a:noFill/>
                          </a:ln>
                          <a:solidFill>
                            <a:srgbClr val="0A638C"/>
                          </a:solidFill>
                        </a:rPr>
                        <a:t>CURRENT</a:t>
                      </a:r>
                      <a:endParaRPr lang="en-US" sz="1100" b="0" i="0" spc="300" dirty="0">
                        <a:ln>
                          <a:noFill/>
                        </a:ln>
                        <a:solidFill>
                          <a:srgbClr val="0A638C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pc="300" dirty="0">
                          <a:ln>
                            <a:noFill/>
                          </a:ln>
                          <a:solidFill>
                            <a:srgbClr val="0A638C"/>
                          </a:solidFill>
                        </a:rPr>
                        <a:t>FORECAST</a:t>
                      </a:r>
                      <a:endParaRPr lang="en-US" sz="1100" b="0" i="0" spc="300" dirty="0">
                        <a:ln>
                          <a:noFill/>
                        </a:ln>
                        <a:solidFill>
                          <a:srgbClr val="0A638C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179576605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Hi-Res North American Radar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Flash Flood Risk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1180399790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Lightning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Wind Speed – Baron Forecast Model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3801634168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Storm Vectors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Wind Direction – Baron Forecast Model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2852549578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Wind Speed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Wind Gusts – Baron Forecast Model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1908019104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Wind Gusts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Temperature – Baron Forecast Model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641968407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Damaging Wind Path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Precipitation (Radar) – Baron Forecast Model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3681182349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Power Outages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Precipitation Accumulation – Baron Forecast Model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3122449927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Temperature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Dynamic Snow Accumulation – Baron Forecast Model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2999937786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Rainfall Accumulation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2200"/>
                        </a:lnSpc>
                      </a:pPr>
                      <a:r>
                        <a:rPr lang="en-US" sz="1000" b="0" dirty="0">
                          <a:effectLst/>
                        </a:rPr>
                        <a:t>Freezing Rain Accumulation – Baron Forecast Model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3739060568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effectLst/>
                        </a:rPr>
                        <a:t>Snowfall Accumulation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Forecast Road Conditions</a:t>
                      </a: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1962015072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effectLst/>
                        </a:rPr>
                        <a:t>Hail Path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Official Tropical Track Forecast</a:t>
                      </a: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2368707588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effectLst/>
                        </a:rPr>
                        <a:t>Hail Size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algn="l"/>
                      <a:endParaRPr lang="en-US" sz="10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768484552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effectLst/>
                        </a:rPr>
                        <a:t>Road Conditions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algn="l"/>
                      <a:endParaRPr lang="en-US" sz="10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1570771155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effectLst/>
                        </a:rPr>
                        <a:t>NWS Watches and Warnings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algn="l"/>
                      <a:endParaRPr lang="en-US" sz="10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344085426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effectLst/>
                        </a:rPr>
                        <a:t>Local Storm Reports</a:t>
                      </a:r>
                      <a:endParaRPr lang="en-US" sz="10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tc>
                  <a:txBody>
                    <a:bodyPr/>
                    <a:lstStyle/>
                    <a:p>
                      <a:pPr algn="l"/>
                      <a:endParaRPr lang="en-US" sz="10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marR="18288" marT="0" marB="18288"/>
                </a:tc>
                <a:extLst>
                  <a:ext uri="{0D108BD9-81ED-4DB2-BD59-A6C34878D82A}">
                    <a16:rowId xmlns:a16="http://schemas.microsoft.com/office/drawing/2014/main" val="1485778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584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C5B68-504C-861C-0B98-9281520FBB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6614" y="-29559"/>
            <a:ext cx="12285228" cy="6917117"/>
          </a:xfrm>
          <a:prstGeom prst="rect">
            <a:avLst/>
          </a:prstGeom>
        </p:spPr>
      </p:pic>
      <p:sp>
        <p:nvSpPr>
          <p:cNvPr id="9" name="Text_Header">
            <a:extLst>
              <a:ext uri="{FF2B5EF4-FFF2-40B4-BE49-F238E27FC236}">
                <a16:creationId xmlns:a16="http://schemas.microsoft.com/office/drawing/2014/main" id="{438A340A-5BAC-A7A2-295C-2ED9DCD51107}"/>
              </a:ext>
            </a:extLst>
          </p:cNvPr>
          <p:cNvSpPr txBox="1">
            <a:spLocks/>
          </p:cNvSpPr>
          <p:nvPr/>
        </p:nvSpPr>
        <p:spPr>
          <a:xfrm>
            <a:off x="724845" y="1105727"/>
            <a:ext cx="6161729" cy="21661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6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rPr>
              <a:t>Access </a:t>
            </a:r>
            <a:r>
              <a:rPr kumimoji="0" lang="en-US" sz="6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to </a:t>
            </a:r>
            <a:br>
              <a:rPr kumimoji="0" lang="en-US" sz="6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kumimoji="0" lang="en-US" sz="6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Baron Weather</a:t>
            </a:r>
          </a:p>
        </p:txBody>
      </p:sp>
      <p:sp>
        <p:nvSpPr>
          <p:cNvPr id="2" name="Text_Header">
            <a:extLst>
              <a:ext uri="{FF2B5EF4-FFF2-40B4-BE49-F238E27FC236}">
                <a16:creationId xmlns:a16="http://schemas.microsoft.com/office/drawing/2014/main" id="{C1C0E9D4-5771-074D-B00B-FA3FFB0F6C0F}"/>
              </a:ext>
            </a:extLst>
          </p:cNvPr>
          <p:cNvSpPr txBox="1">
            <a:spLocks/>
          </p:cNvSpPr>
          <p:nvPr/>
        </p:nvSpPr>
        <p:spPr>
          <a:xfrm>
            <a:off x="724845" y="3598331"/>
            <a:ext cx="7719068" cy="28198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Talk to your </a:t>
            </a:r>
            <a:r>
              <a:rPr lang="en-US" sz="2800" dirty="0" err="1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Juvare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representative!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en-US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 can answer data questions: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b="1" dirty="0">
                <a:solidFill>
                  <a:srgbClr val="6FCBD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Dan.Gallagher@baronweather.com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487B2A-4E1A-A288-681B-DD3C964BF4B9}"/>
              </a:ext>
            </a:extLst>
          </p:cNvPr>
          <p:cNvGrpSpPr/>
          <p:nvPr/>
        </p:nvGrpSpPr>
        <p:grpSpPr>
          <a:xfrm flipH="1">
            <a:off x="12594649" y="0"/>
            <a:ext cx="13865854" cy="6887676"/>
            <a:chOff x="-2933700" y="-16229"/>
            <a:chExt cx="13865854" cy="6887676"/>
          </a:xfrm>
        </p:grpSpPr>
        <p:pic>
          <p:nvPicPr>
            <p:cNvPr id="8" name="Curve">
              <a:extLst>
                <a:ext uri="{FF2B5EF4-FFF2-40B4-BE49-F238E27FC236}">
                  <a16:creationId xmlns:a16="http://schemas.microsoft.com/office/drawing/2014/main" id="{ED1B91AF-09AE-991C-6A70-445CC06FA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8" r="31674"/>
            <a:stretch/>
          </p:blipFill>
          <p:spPr>
            <a:xfrm>
              <a:off x="2568082" y="-16228"/>
              <a:ext cx="8364072" cy="68876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57F5E0-8C9F-D7EB-971A-014282F52EC6}"/>
                </a:ext>
              </a:extLst>
            </p:cNvPr>
            <p:cNvSpPr/>
            <p:nvPr/>
          </p:nvSpPr>
          <p:spPr>
            <a:xfrm>
              <a:off x="-2933700" y="-16229"/>
              <a:ext cx="6961679" cy="6882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6788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561AB-6088-46BA-76DE-E26E4D85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4A7AD-D4D1-65DC-B3A1-CEA73A1AEC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6614" y="-29559"/>
            <a:ext cx="12285228" cy="6917117"/>
          </a:xfrm>
          <a:prstGeom prst="rect">
            <a:avLst/>
          </a:prstGeom>
        </p:spPr>
      </p:pic>
      <p:sp>
        <p:nvSpPr>
          <p:cNvPr id="9" name="Text_Header">
            <a:extLst>
              <a:ext uri="{FF2B5EF4-FFF2-40B4-BE49-F238E27FC236}">
                <a16:creationId xmlns:a16="http://schemas.microsoft.com/office/drawing/2014/main" id="{A6DB820E-60B2-B247-3303-68F5629F3DC8}"/>
              </a:ext>
            </a:extLst>
          </p:cNvPr>
          <p:cNvSpPr txBox="1">
            <a:spLocks/>
          </p:cNvSpPr>
          <p:nvPr/>
        </p:nvSpPr>
        <p:spPr>
          <a:xfrm>
            <a:off x="724845" y="1105727"/>
            <a:ext cx="6161729" cy="21661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6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Baron Weather </a:t>
            </a:r>
            <a:r>
              <a:rPr kumimoji="0" lang="en-US" sz="6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rPr>
              <a:t>Live Demo</a:t>
            </a:r>
            <a:endParaRPr kumimoji="0" lang="en-US" sz="66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_Header">
            <a:extLst>
              <a:ext uri="{FF2B5EF4-FFF2-40B4-BE49-F238E27FC236}">
                <a16:creationId xmlns:a16="http://schemas.microsoft.com/office/drawing/2014/main" id="{E6A67D55-CB35-81C4-C2B7-5856E506C7AB}"/>
              </a:ext>
            </a:extLst>
          </p:cNvPr>
          <p:cNvSpPr txBox="1">
            <a:spLocks/>
          </p:cNvSpPr>
          <p:nvPr/>
        </p:nvSpPr>
        <p:spPr>
          <a:xfrm>
            <a:off x="724845" y="3247911"/>
            <a:ext cx="7719068" cy="28198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800" b="1" dirty="0">
                <a:solidFill>
                  <a:srgbClr val="6FCBD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https://</a:t>
            </a:r>
            <a:r>
              <a:rPr lang="en-US" sz="2800" b="1" dirty="0" err="1">
                <a:solidFill>
                  <a:srgbClr val="6FCBD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baronwx.com</a:t>
            </a:r>
            <a:r>
              <a:rPr lang="en-US" sz="2800" b="1" dirty="0">
                <a:solidFill>
                  <a:srgbClr val="6FCBD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/esri24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09C0D0-56F2-62E5-33A3-BDB50D1B344A}"/>
              </a:ext>
            </a:extLst>
          </p:cNvPr>
          <p:cNvGrpSpPr/>
          <p:nvPr/>
        </p:nvGrpSpPr>
        <p:grpSpPr>
          <a:xfrm flipH="1">
            <a:off x="12594649" y="0"/>
            <a:ext cx="13865854" cy="6887676"/>
            <a:chOff x="-2933700" y="-16229"/>
            <a:chExt cx="13865854" cy="6887676"/>
          </a:xfrm>
        </p:grpSpPr>
        <p:pic>
          <p:nvPicPr>
            <p:cNvPr id="8" name="Curve">
              <a:extLst>
                <a:ext uri="{FF2B5EF4-FFF2-40B4-BE49-F238E27FC236}">
                  <a16:creationId xmlns:a16="http://schemas.microsoft.com/office/drawing/2014/main" id="{9B04F889-39D8-388B-B3E8-C328FA0F1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8" r="31674"/>
            <a:stretch/>
          </p:blipFill>
          <p:spPr>
            <a:xfrm>
              <a:off x="2568082" y="-16228"/>
              <a:ext cx="8364072" cy="68876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9F880C-D9C8-4156-D31D-0C7F59870017}"/>
                </a:ext>
              </a:extLst>
            </p:cNvPr>
            <p:cNvSpPr/>
            <p:nvPr/>
          </p:nvSpPr>
          <p:spPr>
            <a:xfrm>
              <a:off x="-2933700" y="-16229"/>
              <a:ext cx="6961679" cy="6882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 descr="A qr code with a logo&#10;&#10;Description automatically generated">
            <a:extLst>
              <a:ext uri="{FF2B5EF4-FFF2-40B4-BE49-F238E27FC236}">
                <a16:creationId xmlns:a16="http://schemas.microsoft.com/office/drawing/2014/main" id="{020FA77F-2C2E-DF42-09ED-E096DF899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988" y="1162290"/>
            <a:ext cx="4595812" cy="459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5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621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61EBF-CD57-FDA1-4607-215445F0B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6614" y="-29559"/>
            <a:ext cx="12285228" cy="6917117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A0C8941A-95F0-D08E-B574-67CB0BFAB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244" y="3934312"/>
            <a:ext cx="3717509" cy="1138762"/>
          </a:xfrm>
          <a:prstGeom prst="rect">
            <a:avLst/>
          </a:prstGeom>
        </p:spPr>
      </p:pic>
      <p:sp>
        <p:nvSpPr>
          <p:cNvPr id="4" name="Text_Header">
            <a:extLst>
              <a:ext uri="{FF2B5EF4-FFF2-40B4-BE49-F238E27FC236}">
                <a16:creationId xmlns:a16="http://schemas.microsoft.com/office/drawing/2014/main" id="{2F221011-E3F3-1E59-E468-95D569ABCB4F}"/>
              </a:ext>
            </a:extLst>
          </p:cNvPr>
          <p:cNvSpPr txBox="1">
            <a:spLocks/>
          </p:cNvSpPr>
          <p:nvPr/>
        </p:nvSpPr>
        <p:spPr>
          <a:xfrm>
            <a:off x="1726584" y="1725389"/>
            <a:ext cx="8738831" cy="17036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Thank You!</a:t>
            </a:r>
            <a:endParaRPr kumimoji="0" lang="en-US" sz="100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89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1FFC6-AF41-2532-200F-5E76AE13B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8187D-46E2-CA9F-96E1-317449DC71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91041" y="0"/>
            <a:ext cx="8195751" cy="69104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0F054D8-43F7-355A-3AAD-449F9EBF8464}"/>
              </a:ext>
            </a:extLst>
          </p:cNvPr>
          <p:cNvGrpSpPr/>
          <p:nvPr/>
        </p:nvGrpSpPr>
        <p:grpSpPr>
          <a:xfrm>
            <a:off x="-4595478" y="0"/>
            <a:ext cx="13865854" cy="6887676"/>
            <a:chOff x="-2933700" y="-16229"/>
            <a:chExt cx="13865854" cy="6887676"/>
          </a:xfrm>
        </p:grpSpPr>
        <p:pic>
          <p:nvPicPr>
            <p:cNvPr id="6" name="Curve">
              <a:extLst>
                <a:ext uri="{FF2B5EF4-FFF2-40B4-BE49-F238E27FC236}">
                  <a16:creationId xmlns:a16="http://schemas.microsoft.com/office/drawing/2014/main" id="{336E8124-9568-CA58-A49B-077A04E4D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8" r="31674"/>
            <a:stretch/>
          </p:blipFill>
          <p:spPr>
            <a:xfrm>
              <a:off x="2568082" y="-16228"/>
              <a:ext cx="8364072" cy="68876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7BE532-1143-4863-8BEA-022F34A2BBA9}"/>
                </a:ext>
              </a:extLst>
            </p:cNvPr>
            <p:cNvSpPr/>
            <p:nvPr/>
          </p:nvSpPr>
          <p:spPr>
            <a:xfrm>
              <a:off x="-2933700" y="-16229"/>
              <a:ext cx="6961679" cy="6882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_Header">
            <a:extLst>
              <a:ext uri="{FF2B5EF4-FFF2-40B4-BE49-F238E27FC236}">
                <a16:creationId xmlns:a16="http://schemas.microsoft.com/office/drawing/2014/main" id="{1A106630-A664-269C-D423-D13FF0564C98}"/>
              </a:ext>
            </a:extLst>
          </p:cNvPr>
          <p:cNvSpPr txBox="1">
            <a:spLocks/>
          </p:cNvSpPr>
          <p:nvPr/>
        </p:nvSpPr>
        <p:spPr>
          <a:xfrm>
            <a:off x="507081" y="1751010"/>
            <a:ext cx="7207129" cy="4714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SzPct val="60000"/>
              <a:buBlip>
                <a:blip r:embed="rId5"/>
              </a:buBlip>
              <a:defRPr/>
            </a:pP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Global weather technology company specialized in providing weather insights for business challenges</a:t>
            </a:r>
          </a:p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SzPct val="60000"/>
              <a:buBlip>
                <a:blip r:embed="rId5"/>
              </a:buBlip>
              <a:defRPr/>
            </a:pP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Headquartered in Huntsville, AL</a:t>
            </a:r>
          </a:p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SzPct val="60000"/>
              <a:buBlip>
                <a:blip r:embed="rId5"/>
              </a:buBlip>
              <a:defRPr/>
            </a:pP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Serves weather data to </a:t>
            </a:r>
            <a:r>
              <a:rPr lang="en-US" sz="2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over 50,000 customers</a:t>
            </a:r>
          </a:p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SzPct val="60000"/>
              <a:buBlip>
                <a:blip r:embed="rId5"/>
              </a:buBlip>
              <a:defRPr/>
            </a:pPr>
            <a:r>
              <a:rPr lang="en-US" sz="2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102 exclusive 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weather data products</a:t>
            </a:r>
          </a:p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SzPct val="60000"/>
              <a:buBlip>
                <a:blip r:embed="rId5"/>
              </a:buBlip>
              <a:defRPr/>
            </a:pP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Baron technology is embedded into the NWS radar network</a:t>
            </a:r>
          </a:p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SzPct val="60000"/>
              <a:buBlip>
                <a:blip r:embed="rId5"/>
              </a:buBlip>
              <a:defRPr/>
            </a:pP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Mission to protect people and places</a:t>
            </a:r>
          </a:p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SzPct val="60000"/>
              <a:buBlip>
                <a:blip r:embed="rId5"/>
              </a:buBlip>
              <a:defRPr/>
            </a:pP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Dedicated to the science of weather</a:t>
            </a:r>
          </a:p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SzPct val="60000"/>
              <a:buBlip>
                <a:blip r:embed="rId5"/>
              </a:buBlip>
              <a:defRPr/>
            </a:pP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Committed to excellent customer service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FB56D-7B56-1419-0EA0-E2C1BA6E7D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38200" y="761336"/>
            <a:ext cx="1809453" cy="5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42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2411E9-0F66-C2AC-A8AB-35F58A542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6614" y="-29559"/>
            <a:ext cx="12285228" cy="69171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E347B03-ADDC-51FB-2833-1F5BD5777340}"/>
              </a:ext>
            </a:extLst>
          </p:cNvPr>
          <p:cNvGrpSpPr/>
          <p:nvPr/>
        </p:nvGrpSpPr>
        <p:grpSpPr>
          <a:xfrm>
            <a:off x="-3457567" y="0"/>
            <a:ext cx="13865854" cy="6887676"/>
            <a:chOff x="-2933700" y="-16229"/>
            <a:chExt cx="13865854" cy="6887676"/>
          </a:xfrm>
        </p:grpSpPr>
        <p:pic>
          <p:nvPicPr>
            <p:cNvPr id="11" name="Curve">
              <a:extLst>
                <a:ext uri="{FF2B5EF4-FFF2-40B4-BE49-F238E27FC236}">
                  <a16:creationId xmlns:a16="http://schemas.microsoft.com/office/drawing/2014/main" id="{D458E5A0-1068-14CF-D4A0-937A7D6DB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8" r="31674"/>
            <a:stretch/>
          </p:blipFill>
          <p:spPr>
            <a:xfrm>
              <a:off x="2568082" y="-16228"/>
              <a:ext cx="8364072" cy="688767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4525D0-B641-F87C-32CA-3B8C1D30CDA5}"/>
                </a:ext>
              </a:extLst>
            </p:cNvPr>
            <p:cNvSpPr/>
            <p:nvPr/>
          </p:nvSpPr>
          <p:spPr>
            <a:xfrm>
              <a:off x="-2933700" y="-16229"/>
              <a:ext cx="6961679" cy="6882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Body Copy">
            <a:extLst>
              <a:ext uri="{FF2B5EF4-FFF2-40B4-BE49-F238E27FC236}">
                <a16:creationId xmlns:a16="http://schemas.microsoft.com/office/drawing/2014/main" id="{42AB5ADE-4192-C8FF-2767-7A68C56CF9DE}"/>
              </a:ext>
            </a:extLst>
          </p:cNvPr>
          <p:cNvSpPr txBox="1"/>
          <p:nvPr/>
        </p:nvSpPr>
        <p:spPr>
          <a:xfrm>
            <a:off x="726470" y="1437546"/>
            <a:ext cx="749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Key Benefits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06285143-9D53-0302-DC70-722EF087B358}"/>
              </a:ext>
            </a:extLst>
          </p:cNvPr>
          <p:cNvSpPr txBox="1"/>
          <p:nvPr/>
        </p:nvSpPr>
        <p:spPr>
          <a:xfrm>
            <a:off x="515389" y="2081137"/>
            <a:ext cx="8146474" cy="410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28600">
              <a:lnSpc>
                <a:spcPts val="2500"/>
              </a:lnSpc>
              <a:spcBef>
                <a:spcPct val="0"/>
              </a:spcBef>
              <a:spcAft>
                <a:spcPts val="2000"/>
              </a:spcAft>
              <a:buSzPct val="60000"/>
              <a:buBlip>
                <a:blip r:embed="rId5"/>
              </a:buBlip>
              <a:defRPr/>
            </a:pPr>
            <a:r>
              <a:rPr lang="en-US" sz="2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Enhanced Situational Awareness </a:t>
            </a:r>
            <a:br>
              <a:rPr lang="en-US" sz="2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</a:b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Real-time weather data and advanced forecasting from Baron Weather directly within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WebEOC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 indent="-228600">
              <a:lnSpc>
                <a:spcPts val="2500"/>
              </a:lnSpc>
              <a:spcBef>
                <a:spcPct val="0"/>
              </a:spcBef>
              <a:spcAft>
                <a:spcPts val="2000"/>
              </a:spcAft>
              <a:buSzPct val="60000"/>
              <a:buBlip>
                <a:blip r:embed="rId5"/>
              </a:buBlip>
              <a:defRPr/>
            </a:pPr>
            <a:r>
              <a:rPr lang="en-US" sz="2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Improved Decision-Making </a:t>
            </a:r>
            <a:br>
              <a:rPr lang="en-US" sz="2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</a:b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Access to street-level weather intelligence on the location, timing, and type of weather impact will support more informed and timely decisions during critical incidents</a:t>
            </a:r>
          </a:p>
          <a:p>
            <a:pPr lvl="1" indent="-228600">
              <a:lnSpc>
                <a:spcPts val="2500"/>
              </a:lnSpc>
              <a:spcBef>
                <a:spcPct val="0"/>
              </a:spcBef>
              <a:spcAft>
                <a:spcPts val="2000"/>
              </a:spcAft>
              <a:buSzPct val="60000"/>
              <a:buBlip>
                <a:blip r:embed="rId5"/>
              </a:buBlip>
              <a:defRPr/>
            </a:pPr>
            <a:r>
              <a:rPr lang="en-US" sz="2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Increased Operational Efficiency </a:t>
            </a:r>
            <a:b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Seamless integration of weather data with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WebEOC's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incident management tools will streamline workflows and enhance coordination among emergency response teams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8AF4B2-6A6C-C6CE-E95B-FE8FCE44E663}"/>
              </a:ext>
            </a:extLst>
          </p:cNvPr>
          <p:cNvGrpSpPr/>
          <p:nvPr/>
        </p:nvGrpSpPr>
        <p:grpSpPr>
          <a:xfrm>
            <a:off x="801287" y="627661"/>
            <a:ext cx="6101792" cy="436368"/>
            <a:chOff x="726471" y="495577"/>
            <a:chExt cx="11506802" cy="822909"/>
          </a:xfrm>
        </p:grpSpPr>
        <p:sp>
          <p:nvSpPr>
            <p:cNvPr id="5" name="Text_Header">
              <a:extLst>
                <a:ext uri="{FF2B5EF4-FFF2-40B4-BE49-F238E27FC236}">
                  <a16:creationId xmlns:a16="http://schemas.microsoft.com/office/drawing/2014/main" id="{5AC77E94-0B9F-4C7C-9BB1-F65086C0B42B}"/>
                </a:ext>
              </a:extLst>
            </p:cNvPr>
            <p:cNvSpPr txBox="1">
              <a:spLocks/>
            </p:cNvSpPr>
            <p:nvPr/>
          </p:nvSpPr>
          <p:spPr>
            <a:xfrm>
              <a:off x="5318211" y="495577"/>
              <a:ext cx="6915062" cy="44627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ts val="3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1200" cap="none" spc="300" normalizeH="0" baseline="0" noProof="0" dirty="0">
                  <a:ln>
                    <a:noFill/>
                  </a:ln>
                  <a:solidFill>
                    <a:srgbClr val="0A638C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WEATHER PARTNERSHIP</a:t>
              </a:r>
            </a:p>
          </p:txBody>
        </p:sp>
        <p:pic>
          <p:nvPicPr>
            <p:cNvPr id="3" name="Picture 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55BDD04-8140-730A-D578-7A714E445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471" y="704820"/>
              <a:ext cx="2045554" cy="6136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F39603A-5FAB-98E8-4732-BB5464036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3246606" y="754610"/>
              <a:ext cx="1809454" cy="55070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1B4B2F0-5837-0F57-7E58-87142C84DA61}"/>
                </a:ext>
              </a:extLst>
            </p:cNvPr>
            <p:cNvCxnSpPr/>
            <p:nvPr/>
          </p:nvCxnSpPr>
          <p:spPr>
            <a:xfrm>
              <a:off x="2993732" y="754610"/>
              <a:ext cx="0" cy="550702"/>
            </a:xfrm>
            <a:prstGeom prst="line">
              <a:avLst/>
            </a:prstGeom>
            <a:ln w="9525">
              <a:solidFill>
                <a:srgbClr val="0A63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9002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bldLvl="2"/>
      <p:bldP spid="7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1968B-961B-CB9D-3946-4001B65A0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B4066C-ABBD-971A-D1EB-143292FF22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6614" y="-29559"/>
            <a:ext cx="12285228" cy="69171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83AC51-6A51-A3DA-CE67-DD6102C018FC}"/>
              </a:ext>
            </a:extLst>
          </p:cNvPr>
          <p:cNvGrpSpPr/>
          <p:nvPr/>
        </p:nvGrpSpPr>
        <p:grpSpPr>
          <a:xfrm>
            <a:off x="-4693920" y="0"/>
            <a:ext cx="13865854" cy="6887676"/>
            <a:chOff x="-2933700" y="-16229"/>
            <a:chExt cx="13865854" cy="6887676"/>
          </a:xfrm>
        </p:grpSpPr>
        <p:pic>
          <p:nvPicPr>
            <p:cNvPr id="11" name="Curve">
              <a:extLst>
                <a:ext uri="{FF2B5EF4-FFF2-40B4-BE49-F238E27FC236}">
                  <a16:creationId xmlns:a16="http://schemas.microsoft.com/office/drawing/2014/main" id="{F6E3637F-94A0-59EB-4446-71194CD8C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8" r="31674"/>
            <a:stretch/>
          </p:blipFill>
          <p:spPr>
            <a:xfrm>
              <a:off x="2568082" y="-16228"/>
              <a:ext cx="8364072" cy="688767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B758A9-0CBD-2D02-2CD5-650085028E71}"/>
                </a:ext>
              </a:extLst>
            </p:cNvPr>
            <p:cNvSpPr/>
            <p:nvPr/>
          </p:nvSpPr>
          <p:spPr>
            <a:xfrm>
              <a:off x="-2933700" y="-16229"/>
              <a:ext cx="6961679" cy="6882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Body Copy">
            <a:extLst>
              <a:ext uri="{FF2B5EF4-FFF2-40B4-BE49-F238E27FC236}">
                <a16:creationId xmlns:a16="http://schemas.microsoft.com/office/drawing/2014/main" id="{8F798E91-AB3E-6105-4D94-81E06A6E4F57}"/>
              </a:ext>
            </a:extLst>
          </p:cNvPr>
          <p:cNvSpPr txBox="1"/>
          <p:nvPr/>
        </p:nvSpPr>
        <p:spPr>
          <a:xfrm>
            <a:off x="723901" y="1451006"/>
            <a:ext cx="749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Key Benefits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817B729B-0BE9-286B-01AB-1BEC81915144}"/>
              </a:ext>
            </a:extLst>
          </p:cNvPr>
          <p:cNvSpPr txBox="1"/>
          <p:nvPr/>
        </p:nvSpPr>
        <p:spPr>
          <a:xfrm>
            <a:off x="511175" y="2150058"/>
            <a:ext cx="9213043" cy="3423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2000"/>
              </a:spcAft>
              <a:buSzPct val="60000"/>
              <a:buBlip>
                <a:blip r:embed="rId5"/>
              </a:buBlip>
              <a:defRPr/>
            </a:pP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Vast catalogue of weather and its impacts</a:t>
            </a:r>
          </a:p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2000"/>
              </a:spcAft>
              <a:buSzPct val="60000"/>
              <a:buBlip>
                <a:blip r:embed="rId5"/>
              </a:buBlip>
              <a:defRPr/>
            </a:pP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Highly local with frequent updates</a:t>
            </a:r>
          </a:p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2000"/>
              </a:spcAft>
              <a:buSzPct val="60000"/>
              <a:buBlip>
                <a:blip r:embed="rId5"/>
              </a:buBlip>
              <a:defRPr/>
            </a:pP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Unique data layers</a:t>
            </a:r>
          </a:p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2000"/>
              </a:spcAft>
              <a:buSzPct val="60000"/>
              <a:buBlip>
                <a:blip r:embed="rId5"/>
              </a:buBlip>
              <a:defRPr/>
            </a:pP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No analysis or interpretation necessary</a:t>
            </a:r>
          </a:p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2000"/>
              </a:spcAft>
              <a:buSzPct val="60000"/>
              <a:buBlip>
                <a:blip r:embed="rId5"/>
              </a:buBlip>
              <a:defRPr/>
            </a:pP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State of the science</a:t>
            </a:r>
          </a:p>
          <a:p>
            <a:pPr lvl="1" indent="-228600">
              <a:lnSpc>
                <a:spcPts val="2700"/>
              </a:lnSpc>
              <a:spcBef>
                <a:spcPct val="0"/>
              </a:spcBef>
              <a:spcAft>
                <a:spcPts val="2000"/>
              </a:spcAft>
              <a:buSzPct val="60000"/>
              <a:buBlip>
                <a:blip r:embed="rId5"/>
              </a:buBlip>
              <a:defRPr/>
            </a:pP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Decades of experience</a:t>
            </a:r>
          </a:p>
        </p:txBody>
      </p:sp>
      <p:sp>
        <p:nvSpPr>
          <p:cNvPr id="5" name="Text_Header">
            <a:extLst>
              <a:ext uri="{FF2B5EF4-FFF2-40B4-BE49-F238E27FC236}">
                <a16:creationId xmlns:a16="http://schemas.microsoft.com/office/drawing/2014/main" id="{8B138A7E-576F-8179-92F0-5AADAF5D410F}"/>
              </a:ext>
            </a:extLst>
          </p:cNvPr>
          <p:cNvSpPr txBox="1">
            <a:spLocks/>
          </p:cNvSpPr>
          <p:nvPr/>
        </p:nvSpPr>
        <p:spPr>
          <a:xfrm>
            <a:off x="723901" y="616627"/>
            <a:ext cx="6915064" cy="446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  <a:defRPr/>
            </a:pPr>
            <a:r>
              <a:rPr lang="en-US" sz="2000" spc="300" dirty="0">
                <a:solidFill>
                  <a:srgbClr val="0A63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BARON WEATHER DATA CATALOGUE</a:t>
            </a:r>
          </a:p>
        </p:txBody>
      </p:sp>
    </p:spTree>
    <p:extLst>
      <p:ext uri="{BB962C8B-B14F-4D97-AF65-F5344CB8AC3E}">
        <p14:creationId xmlns:p14="http://schemas.microsoft.com/office/powerpoint/2010/main" val="1464427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bldLvl="2"/>
      <p:bldP spid="7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57BE28-8D50-4AFB-183D-40CF151917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75079"/>
            <a:ext cx="12192000" cy="5707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61FD4D-C478-3CAA-D578-E906B890C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6420" y="6012381"/>
            <a:ext cx="927380" cy="2840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77E290-2CCF-39E8-9969-2BCDB71787E7}"/>
              </a:ext>
            </a:extLst>
          </p:cNvPr>
          <p:cNvGrpSpPr/>
          <p:nvPr/>
        </p:nvGrpSpPr>
        <p:grpSpPr>
          <a:xfrm>
            <a:off x="-14253836" y="0"/>
            <a:ext cx="13865854" cy="6887676"/>
            <a:chOff x="-2933700" y="-16229"/>
            <a:chExt cx="13865854" cy="6887676"/>
          </a:xfrm>
        </p:grpSpPr>
        <p:pic>
          <p:nvPicPr>
            <p:cNvPr id="3" name="Curve">
              <a:extLst>
                <a:ext uri="{FF2B5EF4-FFF2-40B4-BE49-F238E27FC236}">
                  <a16:creationId xmlns:a16="http://schemas.microsoft.com/office/drawing/2014/main" id="{4EBE6F02-2F11-8BE7-FE81-ED8B05260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48" r="31674"/>
            <a:stretch/>
          </p:blipFill>
          <p:spPr>
            <a:xfrm>
              <a:off x="2568082" y="-16228"/>
              <a:ext cx="8364072" cy="68876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EFF66A-07B9-46C9-B426-6D87BD573C09}"/>
                </a:ext>
              </a:extLst>
            </p:cNvPr>
            <p:cNvSpPr/>
            <p:nvPr/>
          </p:nvSpPr>
          <p:spPr>
            <a:xfrm>
              <a:off x="-2933700" y="-16229"/>
              <a:ext cx="6961679" cy="6882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856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F665D-8F30-A953-49D5-0F2A0ADFB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ABF767BA-336C-14DE-A1A4-978436FD0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14FF5E-8BE7-3F40-7FAE-23CFD3B87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" y="4472432"/>
            <a:ext cx="12271248" cy="241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028B72-2F8D-6A19-046C-3D9786A23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6420" y="6012381"/>
            <a:ext cx="927380" cy="284079"/>
          </a:xfrm>
          <a:prstGeom prst="rect">
            <a:avLst/>
          </a:prstGeom>
        </p:spPr>
      </p:pic>
      <p:pic>
        <p:nvPicPr>
          <p:cNvPr id="4" name="BaronRadarExample">
            <a:hlinkClick r:id="" action="ppaction://media"/>
            <a:extLst>
              <a:ext uri="{FF2B5EF4-FFF2-40B4-BE49-F238E27FC236}">
                <a16:creationId xmlns:a16="http://schemas.microsoft.com/office/drawing/2014/main" id="{DA11E2CB-C91E-39F8-5E06-50321031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719138"/>
            <a:ext cx="12192000" cy="541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99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81AD7-8DC6-AB3F-3633-14DF30C7B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B28A85-CA62-50B8-065A-E9D54E79CF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1829" y="575079"/>
            <a:ext cx="11508342" cy="5707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E4B04-8115-4F1F-815E-83E0B7A4E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6420" y="6012381"/>
            <a:ext cx="927380" cy="2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0040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9799E-D92B-692B-3470-B65FFEC68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894686-A631-8BFB-3F44-F6D05D6F70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1231" y="575079"/>
            <a:ext cx="11409538" cy="5707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317853-438E-4D9F-BB12-8F81A2C1F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6420" y="6012381"/>
            <a:ext cx="927380" cy="2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9455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D5F80-9974-551F-DC7B-914BB6BC4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8E6E92-7E9C-709D-1E35-787B6074EE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1231" y="581213"/>
            <a:ext cx="11409538" cy="5695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B898A4-D23F-D62F-6D01-D26BB7E3A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6420" y="6012381"/>
            <a:ext cx="927380" cy="2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57069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72407157851A42BCDFDA3629FAF288" ma:contentTypeVersion="12" ma:contentTypeDescription="Create a new document." ma:contentTypeScope="" ma:versionID="ca4ee3473141ee38bdbe3bb8cd6ed01c">
  <xsd:schema xmlns:xsd="http://www.w3.org/2001/XMLSchema" xmlns:xs="http://www.w3.org/2001/XMLSchema" xmlns:p="http://schemas.microsoft.com/office/2006/metadata/properties" xmlns:ns2="a3e3a887-f377-4512-acc3-8db353357b2e" xmlns:ns3="a5820b6d-964d-4c66-b85f-ff5882d3bce1" targetNamespace="http://schemas.microsoft.com/office/2006/metadata/properties" ma:root="true" ma:fieldsID="12a9838bdac189351b5a47d2757231a8" ns2:_="" ns3:_="">
    <xsd:import namespace="a3e3a887-f377-4512-acc3-8db353357b2e"/>
    <xsd:import namespace="a5820b6d-964d-4c66-b85f-ff5882d3bc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3a887-f377-4512-acc3-8db353357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115208e-db36-4f80-b29c-9dd4b8219d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20b6d-964d-4c66-b85f-ff5882d3bce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5dea3a0-5008-4459-917a-3930601dd52b}" ma:internalName="TaxCatchAll" ma:showField="CatchAllData" ma:web="a5820b6d-964d-4c66-b85f-ff5882d3bc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4AF901-FF81-42F1-8FA7-A4DE34D2FB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36C3F8-C58A-45B5-9AE3-174C38F769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e3a887-f377-4512-acc3-8db353357b2e"/>
    <ds:schemaRef ds:uri="a5820b6d-964d-4c66-b85f-ff5882d3bc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13625</TotalTime>
  <Words>339</Words>
  <Application>Microsoft Office PowerPoint</Application>
  <PresentationFormat>Widescreen</PresentationFormat>
  <Paragraphs>82</Paragraphs>
  <Slides>18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Segoe UI</vt:lpstr>
      <vt:lpstr>Segoe UI Light</vt:lpstr>
      <vt:lpstr>Segoe UI Semibold</vt:lpstr>
      <vt:lpstr>Segoe UI Semilight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Dan Gallagher</dc:creator>
  <cp:lastModifiedBy>Dan Gallagher</cp:lastModifiedBy>
  <cp:revision>38</cp:revision>
  <dcterms:created xsi:type="dcterms:W3CDTF">2021-06-22T08:27:30Z</dcterms:created>
  <dcterms:modified xsi:type="dcterms:W3CDTF">2025-01-10T19:34:37Z</dcterms:modified>
</cp:coreProperties>
</file>